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56" r:id="rId4"/>
    <p:sldId id="262" r:id="rId5"/>
    <p:sldId id="261" r:id="rId6"/>
    <p:sldId id="267" r:id="rId7"/>
    <p:sldId id="260" r:id="rId8"/>
    <p:sldId id="264" r:id="rId9"/>
    <p:sldId id="266" r:id="rId10"/>
    <p:sldId id="265" r:id="rId11"/>
    <p:sldId id="268" r:id="rId12"/>
    <p:sldId id="272" r:id="rId13"/>
    <p:sldId id="274" r:id="rId14"/>
    <p:sldId id="273" r:id="rId15"/>
    <p:sldId id="271" r:id="rId16"/>
    <p:sldId id="269" r:id="rId17"/>
    <p:sldId id="270" r:id="rId18"/>
    <p:sldId id="275" r:id="rId19"/>
    <p:sldId id="277" r:id="rId20"/>
    <p:sldId id="278" r:id="rId21"/>
    <p:sldId id="276" r:id="rId22"/>
    <p:sldId id="281" r:id="rId23"/>
    <p:sldId id="279" r:id="rId24"/>
    <p:sldId id="280" r:id="rId25"/>
    <p:sldId id="282" r:id="rId26"/>
    <p:sldId id="287" r:id="rId27"/>
    <p:sldId id="286" r:id="rId28"/>
    <p:sldId id="285" r:id="rId29"/>
    <p:sldId id="284" r:id="rId30"/>
    <p:sldId id="283" r:id="rId31"/>
    <p:sldId id="288" r:id="rId32"/>
    <p:sldId id="290" r:id="rId33"/>
    <p:sldId id="289" r:id="rId34"/>
    <p:sldId id="291" r:id="rId35"/>
    <p:sldId id="294" r:id="rId36"/>
    <p:sldId id="293" r:id="rId37"/>
    <p:sldId id="292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8396-6DAF-491B-B8F3-21D684C28EEF}" type="datetimeFigureOut">
              <a:rPr lang="en-US" smtClean="0"/>
              <a:pPr/>
              <a:t>11/4/2014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6C5E-7EA0-4E98-A1AC-46E21509B9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8396-6DAF-491B-B8F3-21D684C28EEF}" type="datetimeFigureOut">
              <a:rPr lang="en-US" smtClean="0"/>
              <a:pPr/>
              <a:t>11/4/2014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6C5E-7EA0-4E98-A1AC-46E21509B9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8396-6DAF-491B-B8F3-21D684C28EEF}" type="datetimeFigureOut">
              <a:rPr lang="en-US" smtClean="0"/>
              <a:pPr/>
              <a:t>11/4/2014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6C5E-7EA0-4E98-A1AC-46E21509B9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8396-6DAF-491B-B8F3-21D684C28EEF}" type="datetimeFigureOut">
              <a:rPr lang="en-US" smtClean="0"/>
              <a:pPr/>
              <a:t>11/4/2014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6C5E-7EA0-4E98-A1AC-46E21509B9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8396-6DAF-491B-B8F3-21D684C28EEF}" type="datetimeFigureOut">
              <a:rPr lang="en-US" smtClean="0"/>
              <a:pPr/>
              <a:t>11/4/2014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6C5E-7EA0-4E98-A1AC-46E21509B9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8396-6DAF-491B-B8F3-21D684C28EEF}" type="datetimeFigureOut">
              <a:rPr lang="en-US" smtClean="0"/>
              <a:pPr/>
              <a:t>11/4/2014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6C5E-7EA0-4E98-A1AC-46E21509B9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8396-6DAF-491B-B8F3-21D684C28EEF}" type="datetimeFigureOut">
              <a:rPr lang="en-US" smtClean="0"/>
              <a:pPr/>
              <a:t>11/4/2014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6C5E-7EA0-4E98-A1AC-46E21509B9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8396-6DAF-491B-B8F3-21D684C28EEF}" type="datetimeFigureOut">
              <a:rPr lang="en-US" smtClean="0"/>
              <a:pPr/>
              <a:t>11/4/2014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6C5E-7EA0-4E98-A1AC-46E21509B9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8396-6DAF-491B-B8F3-21D684C28EEF}" type="datetimeFigureOut">
              <a:rPr lang="en-US" smtClean="0"/>
              <a:pPr/>
              <a:t>11/4/2014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6C5E-7EA0-4E98-A1AC-46E21509B9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8396-6DAF-491B-B8F3-21D684C28EEF}" type="datetimeFigureOut">
              <a:rPr lang="en-US" smtClean="0"/>
              <a:pPr/>
              <a:t>11/4/2014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6C5E-7EA0-4E98-A1AC-46E21509B9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8396-6DAF-491B-B8F3-21D684C28EEF}" type="datetimeFigureOut">
              <a:rPr lang="en-US" smtClean="0"/>
              <a:pPr/>
              <a:t>11/4/2014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6C5E-7EA0-4E98-A1AC-46E21509B9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C8396-6DAF-491B-B8F3-21D684C28EEF}" type="datetimeFigureOut">
              <a:rPr lang="en-US" smtClean="0"/>
              <a:pPr/>
              <a:t>11/4/2014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56C5E-7EA0-4E98-A1AC-46E21509B9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4.jpeg"/><Relationship Id="rId7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4.jpeg"/><Relationship Id="rId7" Type="http://schemas.openxmlformats.org/officeDocument/2006/relationships/image" Target="../media/image8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4.jpe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Содержимое 3" descr="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41523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6" name="Прямоугольник 5"/>
          <p:cNvSpPr/>
          <p:nvPr/>
        </p:nvSpPr>
        <p:spPr>
          <a:xfrm>
            <a:off x="1290045" y="2967334"/>
            <a:ext cx="656391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Концертный  зал – 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Храм  музыки.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Рисунок 6" descr="361_Zal-v-Megar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188640"/>
            <a:ext cx="3528392" cy="2625755"/>
          </a:xfrm>
          <a:prstGeom prst="rect">
            <a:avLst/>
          </a:prstGeom>
        </p:spPr>
      </p:pic>
      <p:pic>
        <p:nvPicPr>
          <p:cNvPr id="9" name="Рисунок 8" descr="камерный зал московской филармони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720" y="4709160"/>
            <a:ext cx="4846320" cy="2148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pic>
        <p:nvPicPr>
          <p:cNvPr id="6" name="Рисунок 5" descr="concerthall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404663"/>
            <a:ext cx="8208912" cy="6102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pic>
        <p:nvPicPr>
          <p:cNvPr id="7" name="Рисунок 6" descr="CONSERV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69541"/>
            <a:ext cx="8280920" cy="61189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404664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  тогда  архитекторы  создали  специальные  здания – КОНЦЕРТНЫЕ  ЗАЛЫ.</a:t>
            </a:r>
          </a:p>
          <a:p>
            <a:pPr algn="ctr"/>
            <a:r>
              <a:rPr lang="ru-RU" dirty="0" smtClean="0"/>
              <a:t>В каждой стране и почти в каждом современном городе есть такие здания.</a:t>
            </a:r>
          </a:p>
          <a:p>
            <a:pPr algn="ctr"/>
            <a:r>
              <a:rPr lang="ru-RU" dirty="0" smtClean="0"/>
              <a:t>Они очень различаются, относятся к разным архитектурным стилям, но у них у всех одна цель -  давать рождаться и звучать музыке на радость слушателям. </a:t>
            </a:r>
            <a:endParaRPr lang="en-US" dirty="0"/>
          </a:p>
        </p:txBody>
      </p:sp>
      <p:pic>
        <p:nvPicPr>
          <p:cNvPr id="7" name="Рисунок 6" descr="0_e380_4bae3b5_-1-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628800"/>
            <a:ext cx="2784309" cy="2088232"/>
          </a:xfrm>
          <a:prstGeom prst="rect">
            <a:avLst/>
          </a:prstGeom>
        </p:spPr>
      </p:pic>
      <p:pic>
        <p:nvPicPr>
          <p:cNvPr id="8" name="Рисунок 7" descr="55_126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933056"/>
            <a:ext cx="2880320" cy="2448272"/>
          </a:xfrm>
          <a:prstGeom prst="rect">
            <a:avLst/>
          </a:prstGeom>
        </p:spPr>
      </p:pic>
      <p:pic>
        <p:nvPicPr>
          <p:cNvPr id="9" name="Рисунок 8" descr="12268897114043438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5856" y="1628800"/>
            <a:ext cx="2664296" cy="2069231"/>
          </a:xfrm>
          <a:prstGeom prst="rect">
            <a:avLst/>
          </a:prstGeom>
        </p:spPr>
      </p:pic>
      <p:pic>
        <p:nvPicPr>
          <p:cNvPr id="10" name="Рисунок 9" descr="0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91880" y="3933056"/>
            <a:ext cx="5112568" cy="2479353"/>
          </a:xfrm>
          <a:prstGeom prst="rect">
            <a:avLst/>
          </a:prstGeom>
        </p:spPr>
      </p:pic>
      <p:pic>
        <p:nvPicPr>
          <p:cNvPr id="12" name="Рисунок 11" descr="Konzerths_3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56176" y="1628800"/>
            <a:ext cx="2592288" cy="2055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pic>
        <p:nvPicPr>
          <p:cNvPr id="6" name="Рисунок 5" descr="Gehr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404664"/>
            <a:ext cx="3888432" cy="2808312"/>
          </a:xfrm>
          <a:prstGeom prst="rect">
            <a:avLst/>
          </a:prstGeom>
        </p:spPr>
      </p:pic>
      <p:pic>
        <p:nvPicPr>
          <p:cNvPr id="7" name="Рисунок 6" descr="98_koncerthuset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3429000"/>
            <a:ext cx="3909271" cy="2947590"/>
          </a:xfrm>
          <a:prstGeom prst="rect">
            <a:avLst/>
          </a:prstGeom>
        </p:spPr>
      </p:pic>
      <p:pic>
        <p:nvPicPr>
          <p:cNvPr id="8" name="Рисунок 7" descr="0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6016" y="404664"/>
            <a:ext cx="3960440" cy="2826314"/>
          </a:xfrm>
          <a:prstGeom prst="rect">
            <a:avLst/>
          </a:prstGeom>
        </p:spPr>
      </p:pic>
      <p:pic>
        <p:nvPicPr>
          <p:cNvPr id="9" name="Рисунок 8" descr="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4008" y="3499954"/>
            <a:ext cx="4032448" cy="28159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pic>
        <p:nvPicPr>
          <p:cNvPr id="6" name="Рисунок 5" descr="P10201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404664"/>
            <a:ext cx="3816085" cy="2862064"/>
          </a:xfrm>
          <a:prstGeom prst="rect">
            <a:avLst/>
          </a:prstGeom>
        </p:spPr>
      </p:pic>
      <p:pic>
        <p:nvPicPr>
          <p:cNvPr id="7" name="Рисунок 6" descr="московский международный дом музыки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600" y="3429000"/>
            <a:ext cx="7416824" cy="2984500"/>
          </a:xfrm>
          <a:prstGeom prst="rect">
            <a:avLst/>
          </a:prstGeom>
        </p:spPr>
      </p:pic>
      <p:pic>
        <p:nvPicPr>
          <p:cNvPr id="9" name="Рисунок 8" descr="rp в амстердаме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51088" y="404664"/>
            <a:ext cx="4063146" cy="28803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260648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Все концертные залы внешне не похожи друг на друга, но внутри  у них у всех обязательно есть  две зоны. Это зона исполнителей (сцена) и зона зрителей.</a:t>
            </a:r>
            <a:endParaRPr lang="en-US" dirty="0"/>
          </a:p>
        </p:txBody>
      </p:sp>
      <p:pic>
        <p:nvPicPr>
          <p:cNvPr id="7" name="Рисунок 6" descr="2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1052736"/>
            <a:ext cx="3600400" cy="2453258"/>
          </a:xfrm>
          <a:prstGeom prst="rect">
            <a:avLst/>
          </a:prstGeom>
        </p:spPr>
      </p:pic>
      <p:pic>
        <p:nvPicPr>
          <p:cNvPr id="8" name="Рисунок 7" descr="438197cd2bb6ab1cc51800c6fed332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861048"/>
            <a:ext cx="3744416" cy="2545501"/>
          </a:xfrm>
          <a:prstGeom prst="rect">
            <a:avLst/>
          </a:prstGeom>
        </p:spPr>
      </p:pic>
      <p:pic>
        <p:nvPicPr>
          <p:cNvPr id="10" name="Рисунок 9" descr="palaudelamusicacatalana1.jpg"/>
          <p:cNvPicPr>
            <a:picLocks noChangeAspect="1"/>
          </p:cNvPicPr>
          <p:nvPr/>
        </p:nvPicPr>
        <p:blipFill>
          <a:blip r:embed="rId6" cstate="print"/>
          <a:srcRect t="10080"/>
          <a:stretch>
            <a:fillRect/>
          </a:stretch>
        </p:blipFill>
        <p:spPr>
          <a:xfrm>
            <a:off x="4860032" y="3789040"/>
            <a:ext cx="3810000" cy="2569468"/>
          </a:xfrm>
          <a:prstGeom prst="rect">
            <a:avLst/>
          </a:prstGeom>
        </p:spPr>
      </p:pic>
      <p:pic>
        <p:nvPicPr>
          <p:cNvPr id="11" name="Рисунок 10" descr="LG536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60032" y="980728"/>
            <a:ext cx="3744416" cy="2448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pic>
        <p:nvPicPr>
          <p:cNvPr id="6" name="Рисунок 5" descr="p30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501008"/>
            <a:ext cx="4032448" cy="2665096"/>
          </a:xfrm>
          <a:prstGeom prst="rect">
            <a:avLst/>
          </a:prstGeom>
        </p:spPr>
      </p:pic>
      <p:pic>
        <p:nvPicPr>
          <p:cNvPr id="7" name="Рисунок 6" descr="ma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260648"/>
            <a:ext cx="4021460" cy="3170542"/>
          </a:xfrm>
          <a:prstGeom prst="rect">
            <a:avLst/>
          </a:prstGeom>
        </p:spPr>
      </p:pic>
      <p:pic>
        <p:nvPicPr>
          <p:cNvPr id="8" name="Рисунок 7" descr="p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560" y="476672"/>
            <a:ext cx="3761755" cy="2880320"/>
          </a:xfrm>
          <a:prstGeom prst="rect">
            <a:avLst/>
          </a:prstGeom>
        </p:spPr>
      </p:pic>
      <p:pic>
        <p:nvPicPr>
          <p:cNvPr id="9" name="Рисунок 8" descr="1189115499_paul-andreu-concert-hal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32040" y="3717032"/>
            <a:ext cx="3707904" cy="24657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pic>
        <p:nvPicPr>
          <p:cNvPr id="6" name="Рисунок 5" descr="0_4ac46_32e9dbbb_X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1268760"/>
            <a:ext cx="3600400" cy="2232248"/>
          </a:xfrm>
          <a:prstGeom prst="rect">
            <a:avLst/>
          </a:prstGeom>
        </p:spPr>
      </p:pic>
      <p:pic>
        <p:nvPicPr>
          <p:cNvPr id="7" name="Рисунок 6" descr="kinokontsertnyiy-z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1196752"/>
            <a:ext cx="3593604" cy="2243856"/>
          </a:xfrm>
          <a:prstGeom prst="rect">
            <a:avLst/>
          </a:prstGeom>
        </p:spPr>
      </p:pic>
      <p:pic>
        <p:nvPicPr>
          <p:cNvPr id="9" name="Рисунок 8" descr="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60032" y="3861048"/>
            <a:ext cx="3710243" cy="2487549"/>
          </a:xfrm>
          <a:prstGeom prst="rect">
            <a:avLst/>
          </a:prstGeom>
        </p:spPr>
      </p:pic>
      <p:pic>
        <p:nvPicPr>
          <p:cNvPr id="10" name="Рисунок 9" descr="organ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9552" y="3861048"/>
            <a:ext cx="3709150" cy="247841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23528" y="260648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Филармония</a:t>
            </a:r>
            <a:r>
              <a:rPr lang="ru-RU" dirty="0"/>
              <a:t> (от </a:t>
            </a:r>
            <a:r>
              <a:rPr lang="ru-RU" dirty="0" err="1"/>
              <a:t>φιλέω </a:t>
            </a:r>
            <a:r>
              <a:rPr lang="ru-RU" dirty="0"/>
              <a:t>— люблю и </a:t>
            </a:r>
            <a:r>
              <a:rPr lang="ru-RU" dirty="0" err="1"/>
              <a:t>αρμονία </a:t>
            </a:r>
            <a:r>
              <a:rPr lang="ru-RU" dirty="0"/>
              <a:t>— гармония) — в некоторых странах: музыкальное общество или учреждение, занимающееся организацией концертов, содействием развитию и пропагандой музыкального искусства.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332656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Сейчас мы с вами побываем во всех  самых  знаменитых  залах  России  и мира.</a:t>
            </a:r>
          </a:p>
          <a:p>
            <a:pPr algn="ctr"/>
            <a:r>
              <a:rPr lang="ru-RU" dirty="0" smtClean="0"/>
              <a:t>И начнём нашу экскурсию  с  Большого театра  в  Москве.</a:t>
            </a:r>
            <a:br>
              <a:rPr lang="ru-RU" dirty="0" smtClean="0"/>
            </a:br>
            <a:r>
              <a:rPr lang="ru-RU" dirty="0" smtClean="0"/>
              <a:t>Потому что самые старинные и прекрасные концертные залы </a:t>
            </a:r>
          </a:p>
          <a:p>
            <a:pPr algn="ctr"/>
            <a:r>
              <a:rPr lang="ru-RU" dirty="0" smtClean="0"/>
              <a:t>находятся именно в театрах.</a:t>
            </a:r>
            <a:endParaRPr lang="en-US" dirty="0"/>
          </a:p>
        </p:txBody>
      </p:sp>
      <p:pic>
        <p:nvPicPr>
          <p:cNvPr id="7" name="Рисунок 6" descr="25-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4221088"/>
            <a:ext cx="3175558" cy="2246707"/>
          </a:xfrm>
          <a:prstGeom prst="rect">
            <a:avLst/>
          </a:prstGeom>
        </p:spPr>
      </p:pic>
      <p:pic>
        <p:nvPicPr>
          <p:cNvPr id="8" name="Рисунок 7" descr="1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1628800"/>
            <a:ext cx="2376264" cy="2411468"/>
          </a:xfrm>
          <a:prstGeom prst="rect">
            <a:avLst/>
          </a:prstGeom>
        </p:spPr>
      </p:pic>
      <p:pic>
        <p:nvPicPr>
          <p:cNvPr id="9" name="Рисунок 8" descr="1w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6016" y="1556792"/>
            <a:ext cx="3384376" cy="24096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63888" y="3933056"/>
            <a:ext cx="53285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История большого театра величественна и запутанна. Театр неоднократно  горел, восстанавливался,  перестраивался. Последняя реконструкция  закончилась совсем недавно.</a:t>
            </a:r>
          </a:p>
          <a:p>
            <a:pPr algn="ctr"/>
            <a:r>
              <a:rPr lang="ru-RU" dirty="0" smtClean="0"/>
              <a:t>А построен театр был в  начале 19 века  и считался тогда одним из лучших в Европе,  по масштабам уступая только миланскому  «</a:t>
            </a:r>
            <a:r>
              <a:rPr lang="ru-RU" dirty="0" err="1" smtClean="0"/>
              <a:t>Ла</a:t>
            </a:r>
            <a:r>
              <a:rPr lang="ru-RU" dirty="0" smtClean="0"/>
              <a:t> Скала».</a:t>
            </a:r>
          </a:p>
          <a:p>
            <a:pPr algn="ctr"/>
            <a:r>
              <a:rPr lang="ru-RU" dirty="0" smtClean="0"/>
              <a:t>Большой театр считается самым главным театром страны.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pic>
        <p:nvPicPr>
          <p:cNvPr id="6" name="Рисунок 5" descr="1d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50" y="690562"/>
            <a:ext cx="8572500" cy="5476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260648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Вы были когда – нибудь на концерте?  Где это происходило? </a:t>
            </a:r>
          </a:p>
          <a:p>
            <a:pPr algn="ctr"/>
            <a:r>
              <a:rPr lang="ru-RU" sz="2400" dirty="0" smtClean="0"/>
              <a:t>Кого из исполнителей вы слушали?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1412776"/>
            <a:ext cx="86409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Концерт</a:t>
            </a:r>
            <a:r>
              <a:rPr lang="ru-RU" sz="3200" dirty="0" smtClean="0"/>
              <a:t> -  публичное исполнение  музыки.</a:t>
            </a:r>
          </a:p>
          <a:p>
            <a:r>
              <a:rPr lang="ru-RU" sz="2400" dirty="0" smtClean="0"/>
              <a:t>      В этом  смысле  слово стало употребляться после 17 века</a:t>
            </a:r>
            <a:r>
              <a:rPr lang="ru-RU" sz="2800" dirty="0" smtClean="0"/>
              <a:t>.</a:t>
            </a:r>
          </a:p>
          <a:p>
            <a:r>
              <a:rPr lang="ru-RU" sz="2400" dirty="0" smtClean="0"/>
              <a:t>            До этого времени  музыку слушали   только :   </a:t>
            </a:r>
            <a:endParaRPr lang="en-US" sz="2400" dirty="0"/>
          </a:p>
        </p:txBody>
      </p:sp>
      <p:pic>
        <p:nvPicPr>
          <p:cNvPr id="8" name="Рисунок 7" descr="средневековая церковь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284984"/>
            <a:ext cx="3042741" cy="28226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7544" y="3068960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в церкви                                        в домах знати                            и закрытых собраниях</a:t>
            </a:r>
          </a:p>
          <a:p>
            <a:r>
              <a:rPr lang="ru-RU" dirty="0" smtClean="0"/>
              <a:t>                                                                                                                     учёных     академий                                                                 </a:t>
            </a:r>
            <a:endParaRPr lang="en-US" dirty="0"/>
          </a:p>
        </p:txBody>
      </p:sp>
      <p:pic>
        <p:nvPicPr>
          <p:cNvPr id="11" name="Рисунок 10" descr="loire_valencay_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07904" y="3789040"/>
            <a:ext cx="2376264" cy="2304256"/>
          </a:xfrm>
          <a:prstGeom prst="rect">
            <a:avLst/>
          </a:prstGeom>
        </p:spPr>
      </p:pic>
      <p:pic>
        <p:nvPicPr>
          <p:cNvPr id="12" name="Рисунок 11" descr="s320x24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00192" y="3789040"/>
            <a:ext cx="2520280" cy="2232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pic>
        <p:nvPicPr>
          <p:cNvPr id="6" name="Рисунок 5" descr="Kiev-theatr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476672"/>
            <a:ext cx="3456384" cy="2860062"/>
          </a:xfrm>
          <a:prstGeom prst="rect">
            <a:avLst/>
          </a:prstGeom>
        </p:spPr>
      </p:pic>
      <p:pic>
        <p:nvPicPr>
          <p:cNvPr id="7" name="Рисунок 6" descr="после реконструкции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332656"/>
            <a:ext cx="3522728" cy="2917438"/>
          </a:xfrm>
          <a:prstGeom prst="rect">
            <a:avLst/>
          </a:prstGeom>
        </p:spPr>
      </p:pic>
      <p:pic>
        <p:nvPicPr>
          <p:cNvPr id="8" name="Рисунок 7" descr="1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560" y="3789040"/>
            <a:ext cx="3240360" cy="2401678"/>
          </a:xfrm>
          <a:prstGeom prst="rect">
            <a:avLst/>
          </a:prstGeom>
        </p:spPr>
      </p:pic>
      <p:pic>
        <p:nvPicPr>
          <p:cNvPr id="9" name="Рисунок 8" descr="1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48064" y="4005064"/>
            <a:ext cx="3491880" cy="20162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71600" y="3284984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  реконструкции                                                         После реконструкции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18771"/>
          </a:xfrm>
          <a:prstGeom prst="rect">
            <a:avLst/>
          </a:prstGeom>
        </p:spPr>
      </p:pic>
      <p:pic>
        <p:nvPicPr>
          <p:cNvPr id="6" name="Рисунок 5" descr="1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120" y="476672"/>
            <a:ext cx="2465416" cy="3045515"/>
          </a:xfrm>
          <a:prstGeom prst="rect">
            <a:avLst/>
          </a:prstGeom>
        </p:spPr>
      </p:pic>
      <p:pic>
        <p:nvPicPr>
          <p:cNvPr id="7" name="Рисунок 6" descr="imag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3861048"/>
            <a:ext cx="4104456" cy="2537781"/>
          </a:xfrm>
          <a:prstGeom prst="rect">
            <a:avLst/>
          </a:prstGeom>
        </p:spPr>
      </p:pic>
      <p:pic>
        <p:nvPicPr>
          <p:cNvPr id="8" name="Рисунок 7" descr="44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48064" y="3861048"/>
            <a:ext cx="3312368" cy="2520280"/>
          </a:xfrm>
          <a:prstGeom prst="rect">
            <a:avLst/>
          </a:prstGeom>
        </p:spPr>
      </p:pic>
      <p:pic>
        <p:nvPicPr>
          <p:cNvPr id="9" name="Рисунок 8" descr="0002532708-preview.jpg"/>
          <p:cNvPicPr>
            <a:picLocks noChangeAspect="1"/>
          </p:cNvPicPr>
          <p:nvPr/>
        </p:nvPicPr>
        <p:blipFill>
          <a:blip r:embed="rId7" cstate="print"/>
          <a:srcRect r="9772" b="11905"/>
          <a:stretch>
            <a:fillRect/>
          </a:stretch>
        </p:blipFill>
        <p:spPr>
          <a:xfrm>
            <a:off x="467544" y="476672"/>
            <a:ext cx="4176464" cy="3029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332656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Символом  музыкальной культуры  нашей страны считается    Мариинский театр,</a:t>
            </a:r>
          </a:p>
          <a:p>
            <a:pPr algn="ctr"/>
            <a:r>
              <a:rPr lang="ru-RU" dirty="0" smtClean="0"/>
              <a:t>который находится в Санкт - Петербурге. Его летоисчисление ведётся с 1783 года.</a:t>
            </a:r>
          </a:p>
          <a:p>
            <a:pPr algn="ctr"/>
            <a:r>
              <a:rPr lang="ru-RU" dirty="0" smtClean="0"/>
              <a:t>Но здание, которое мы видим сейчас было построено гораздо позже, в 1860 году.</a:t>
            </a:r>
          </a:p>
          <a:p>
            <a:pPr algn="ctr"/>
            <a:endParaRPr lang="ru-RU" dirty="0" smtClean="0"/>
          </a:p>
        </p:txBody>
      </p:sp>
      <p:pic>
        <p:nvPicPr>
          <p:cNvPr id="7" name="Рисунок 6" descr="2q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1268760"/>
            <a:ext cx="2232248" cy="1634598"/>
          </a:xfrm>
          <a:prstGeom prst="rect">
            <a:avLst/>
          </a:prstGeom>
        </p:spPr>
      </p:pic>
      <p:pic>
        <p:nvPicPr>
          <p:cNvPr id="9" name="Рисунок 8" descr="2x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00482" y="3068960"/>
            <a:ext cx="4227847" cy="3312368"/>
          </a:xfrm>
          <a:prstGeom prst="rect">
            <a:avLst/>
          </a:prstGeom>
        </p:spPr>
      </p:pic>
      <p:pic>
        <p:nvPicPr>
          <p:cNvPr id="10" name="Рисунок 9" descr="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9552" y="1268760"/>
            <a:ext cx="3312368" cy="2376264"/>
          </a:xfrm>
          <a:prstGeom prst="rect">
            <a:avLst/>
          </a:prstGeom>
        </p:spPr>
      </p:pic>
      <p:pic>
        <p:nvPicPr>
          <p:cNvPr id="11" name="Рисунок 10" descr="2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6" y="3789040"/>
            <a:ext cx="3427092" cy="25726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pic>
        <p:nvPicPr>
          <p:cNvPr id="6" name="Рисунок 5" descr="2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476672"/>
            <a:ext cx="8136904" cy="5904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pic>
        <p:nvPicPr>
          <p:cNvPr id="6" name="Рисунок 5" descr="2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32656"/>
            <a:ext cx="8496944" cy="6048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pic>
        <p:nvPicPr>
          <p:cNvPr id="7" name="Рисунок 6" descr="1_La-Scal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980728"/>
            <a:ext cx="7488832" cy="54817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8875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 теперь мы отправимся в мировой центр   оперной культуры. </a:t>
            </a:r>
          </a:p>
          <a:p>
            <a:pPr algn="ctr"/>
            <a:r>
              <a:rPr lang="ru-RU" dirty="0" smtClean="0"/>
              <a:t>В театр  «</a:t>
            </a:r>
            <a:r>
              <a:rPr lang="ru-RU" dirty="0" err="1" smtClean="0"/>
              <a:t>Ла</a:t>
            </a:r>
            <a:r>
              <a:rPr lang="ru-RU" dirty="0" smtClean="0"/>
              <a:t> Скала»  в  Милане.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584" y="260648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Скала, как  называют  театр  итальянцы , открылся в августе   1778 года.</a:t>
            </a:r>
            <a:endParaRPr lang="en-US" dirty="0"/>
          </a:p>
        </p:txBody>
      </p:sp>
      <p:pic>
        <p:nvPicPr>
          <p:cNvPr id="7" name="Рисунок 6" descr="La_Scala-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501008"/>
            <a:ext cx="3954011" cy="2952328"/>
          </a:xfrm>
          <a:prstGeom prst="rect">
            <a:avLst/>
          </a:prstGeom>
        </p:spPr>
      </p:pic>
      <p:pic>
        <p:nvPicPr>
          <p:cNvPr id="8" name="Рисунок 7" descr="ab5063a27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573016"/>
            <a:ext cx="4196040" cy="2880320"/>
          </a:xfrm>
          <a:prstGeom prst="rect">
            <a:avLst/>
          </a:prstGeom>
        </p:spPr>
      </p:pic>
      <p:pic>
        <p:nvPicPr>
          <p:cNvPr id="9" name="Рисунок 8" descr="la-scala_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32040" y="1340768"/>
            <a:ext cx="3528392" cy="1224136"/>
          </a:xfrm>
          <a:prstGeom prst="rect">
            <a:avLst/>
          </a:prstGeom>
        </p:spPr>
      </p:pic>
      <p:pic>
        <p:nvPicPr>
          <p:cNvPr id="10" name="Рисунок 9" descr="Ла Скала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6" y="692696"/>
            <a:ext cx="3888432" cy="2613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DCE7ED"/>
              </a:clrFrom>
              <a:clrTo>
                <a:srgbClr val="DCE7E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pic>
        <p:nvPicPr>
          <p:cNvPr id="6" name="Рисунок 5" descr="Парижская опер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764704"/>
            <a:ext cx="8064896" cy="56586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35896" y="26064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Парижская опера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pic>
        <p:nvPicPr>
          <p:cNvPr id="6" name="Рисунок 5" descr="Румынский Атеней -  концертный зал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836712"/>
            <a:ext cx="8136904" cy="55446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27784" y="332656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Концертный зал  </a:t>
            </a:r>
            <a:r>
              <a:rPr lang="ru-RU" dirty="0" err="1" smtClean="0"/>
              <a:t>Атеней</a:t>
            </a:r>
            <a:r>
              <a:rPr lang="ru-RU" dirty="0" smtClean="0"/>
              <a:t>  в  Румынии.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pic>
        <p:nvPicPr>
          <p:cNvPr id="6" name="Рисунок 5" descr="Метрополитен опера СШ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908720"/>
            <a:ext cx="7776864" cy="55869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71800" y="40466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Метрополитен  опера.  США.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3568" y="404664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</a:p>
          <a:p>
            <a:pPr algn="ctr"/>
            <a:endParaRPr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260648"/>
            <a:ext cx="84249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 </a:t>
            </a:r>
            <a:r>
              <a:rPr lang="ru-RU" b="1" dirty="0"/>
              <a:t>17 в., с развитием жанра оперы, исполнение музыки впервые стало публичным (в современном понимании). </a:t>
            </a:r>
            <a:endParaRPr lang="ru-RU" b="1" dirty="0" smtClean="0"/>
          </a:p>
          <a:p>
            <a:pPr algn="ctr"/>
            <a:r>
              <a:rPr lang="ru-RU" b="1" dirty="0" smtClean="0"/>
              <a:t>Первые </a:t>
            </a:r>
            <a:r>
              <a:rPr lang="ru-RU" b="1" dirty="0"/>
              <a:t>известные из истории публичные концерты, на которые продавались билеты, были организованы в Лондоне в 1672 скрипачом Джоном </a:t>
            </a:r>
            <a:r>
              <a:rPr lang="ru-RU" b="1" dirty="0" err="1"/>
              <a:t>Банистером</a:t>
            </a:r>
            <a:r>
              <a:rPr lang="ru-RU" b="1" dirty="0"/>
              <a:t>. </a:t>
            </a:r>
            <a:endParaRPr lang="ru-RU" b="1" dirty="0" smtClean="0"/>
          </a:p>
          <a:p>
            <a:pPr algn="ctr"/>
            <a:r>
              <a:rPr lang="ru-RU" b="1" dirty="0" smtClean="0"/>
              <a:t>В </a:t>
            </a:r>
            <a:r>
              <a:rPr lang="ru-RU" b="1" dirty="0"/>
              <a:t>18 в. публичные концерты закрепились в музыкальной жизни Европы и Америки.</a:t>
            </a:r>
            <a:endParaRPr lang="en-US" b="1" dirty="0"/>
          </a:p>
        </p:txBody>
      </p:sp>
      <p:pic>
        <p:nvPicPr>
          <p:cNvPr id="10" name="Рисунок 9" descr="f50.jpg"/>
          <p:cNvPicPr>
            <a:picLocks noChangeAspect="1"/>
          </p:cNvPicPr>
          <p:nvPr/>
        </p:nvPicPr>
        <p:blipFill>
          <a:blip r:embed="rId4" cstate="print"/>
          <a:srcRect t="32843" b="4685"/>
          <a:stretch>
            <a:fillRect/>
          </a:stretch>
        </p:blipFill>
        <p:spPr>
          <a:xfrm>
            <a:off x="611560" y="2204864"/>
            <a:ext cx="2376264" cy="1632949"/>
          </a:xfrm>
          <a:prstGeom prst="rect">
            <a:avLst/>
          </a:prstGeom>
        </p:spPr>
      </p:pic>
      <p:pic>
        <p:nvPicPr>
          <p:cNvPr id="11" name="Рисунок 10" descr="Никола паганини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4005064"/>
            <a:ext cx="2467744" cy="2395736"/>
          </a:xfrm>
          <a:prstGeom prst="rect">
            <a:avLst/>
          </a:prstGeom>
        </p:spPr>
      </p:pic>
      <p:pic>
        <p:nvPicPr>
          <p:cNvPr id="14" name="Рисунок 13" descr="thumb_26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47864" y="2204864"/>
            <a:ext cx="5472608" cy="42166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pic>
        <p:nvPicPr>
          <p:cNvPr id="7" name="Рисунок 6" descr="Сан-Карло в италии Неаполе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692696"/>
            <a:ext cx="7632848" cy="56932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71800" y="260648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Сан – Карло в  Неаполе.  Италия.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pic>
        <p:nvPicPr>
          <p:cNvPr id="8" name="Рисунок 7" descr="Амазонский оперный театр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7" y="836711"/>
            <a:ext cx="7200800" cy="55469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39752" y="332656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Амазонский оперный театр.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pic>
        <p:nvPicPr>
          <p:cNvPr id="6" name="Рисунок 5" descr="Баварская государственная опера герман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1146" y="850428"/>
            <a:ext cx="7317238" cy="54588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51720" y="260648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Баварская государственная опера.  Германия.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pic>
        <p:nvPicPr>
          <p:cNvPr id="6" name="Рисунок 5" descr="Оперный театр Монте - карло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781848"/>
            <a:ext cx="7848872" cy="57480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99792" y="260648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Оперный театр  </a:t>
            </a:r>
            <a:r>
              <a:rPr lang="ru-RU" dirty="0" err="1" smtClean="0"/>
              <a:t>Монте</a:t>
            </a:r>
            <a:r>
              <a:rPr lang="ru-RU" dirty="0" smtClean="0"/>
              <a:t>  </a:t>
            </a:r>
            <a:r>
              <a:rPr lang="ru-RU" dirty="0"/>
              <a:t>К</a:t>
            </a:r>
            <a:r>
              <a:rPr lang="ru-RU" dirty="0" smtClean="0"/>
              <a:t>арло.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pic>
        <p:nvPicPr>
          <p:cNvPr id="7" name="Рисунок 6" descr="зал театра в замке шведского короля. стокгольм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764704"/>
            <a:ext cx="7776864" cy="58017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1720" y="260648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Стокгольм. Оперный зал во дворце шведского короля.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pic>
        <p:nvPicPr>
          <p:cNvPr id="6" name="Рисунок 5" descr="Оперный театр Норвег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689266"/>
            <a:ext cx="7560840" cy="56406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31840" y="26064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Оперный театр в Норвегии.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pic>
        <p:nvPicPr>
          <p:cNvPr id="6" name="Рисунок 5" descr="Михайловский театр санкт петербург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764704"/>
            <a:ext cx="7632848" cy="56943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39752" y="260648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Михайловский театр в Санкт – </a:t>
            </a:r>
            <a:r>
              <a:rPr lang="ru-RU" dirty="0"/>
              <a:t>П</a:t>
            </a:r>
            <a:r>
              <a:rPr lang="ru-RU" dirty="0" smtClean="0"/>
              <a:t>етербурге.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pic>
        <p:nvPicPr>
          <p:cNvPr id="6" name="Рисунок 5" descr="thumbnail400_konkurs2011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1052736"/>
            <a:ext cx="2016224" cy="1512168"/>
          </a:xfrm>
          <a:prstGeom prst="rect">
            <a:avLst/>
          </a:prstGeom>
        </p:spPr>
      </p:pic>
      <p:pic>
        <p:nvPicPr>
          <p:cNvPr id="7" name="Рисунок 6" descr="старый кз им чайковского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3356992"/>
            <a:ext cx="3528392" cy="3006803"/>
          </a:xfrm>
          <a:prstGeom prst="rect">
            <a:avLst/>
          </a:prstGeom>
        </p:spPr>
      </p:pic>
      <p:pic>
        <p:nvPicPr>
          <p:cNvPr id="8" name="Рисунок 7" descr="конц зал им чайковского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32040" y="3429000"/>
            <a:ext cx="3744416" cy="28817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3648" y="2996952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 реконструкции.                                           После реконструкции.</a:t>
            </a:r>
            <a:endParaRPr lang="en-US" dirty="0"/>
          </a:p>
        </p:txBody>
      </p:sp>
      <p:pic>
        <p:nvPicPr>
          <p:cNvPr id="10" name="Рисунок 9" descr="rp им чайковского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1560" y="908720"/>
            <a:ext cx="3409358" cy="2088232"/>
          </a:xfrm>
          <a:prstGeom prst="rect">
            <a:avLst/>
          </a:prstGeom>
        </p:spPr>
      </p:pic>
      <p:pic>
        <p:nvPicPr>
          <p:cNvPr id="11" name="Рисунок 10" descr="xgszdcsmau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08104" y="1052736"/>
            <a:ext cx="2808312" cy="19622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5536" y="260648"/>
            <a:ext cx="8951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Главный концертный зал </a:t>
            </a:r>
            <a:r>
              <a:rPr lang="ru-RU" dirty="0"/>
              <a:t> </a:t>
            </a:r>
            <a:r>
              <a:rPr lang="ru-RU" dirty="0" smtClean="0"/>
              <a:t>России, где проходят международные конкурсы  и  </a:t>
            </a:r>
          </a:p>
          <a:p>
            <a:r>
              <a:rPr lang="ru-RU" dirty="0" smtClean="0"/>
              <a:t>различные музыкальные фестивали – </a:t>
            </a:r>
            <a:r>
              <a:rPr lang="ru-RU" dirty="0"/>
              <a:t> </a:t>
            </a:r>
            <a:r>
              <a:rPr lang="ru-RU" dirty="0" smtClean="0"/>
              <a:t>концертный зал имени П. И. Чайковского.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584" y="260648"/>
            <a:ext cx="7763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Какими были первые концерты  теперь мы можем с вами увидеть лишь на полотнах    художников того времени.</a:t>
            </a:r>
            <a:endParaRPr lang="en-US" dirty="0"/>
          </a:p>
        </p:txBody>
      </p:sp>
      <p:pic>
        <p:nvPicPr>
          <p:cNvPr id="7" name="Рисунок 6" descr="2410160_loo_carle_van_the_grand_turk_giving_a_concert_to_his_mistress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1052736"/>
            <a:ext cx="3423600" cy="2743771"/>
          </a:xfrm>
          <a:prstGeom prst="rect">
            <a:avLst/>
          </a:prstGeom>
        </p:spPr>
      </p:pic>
      <p:pic>
        <p:nvPicPr>
          <p:cNvPr id="8" name="Рисунок 7" descr="18977790004e4421afe328469d236dcb32269818fc.jpg"/>
          <p:cNvPicPr>
            <a:picLocks noChangeAspect="1"/>
          </p:cNvPicPr>
          <p:nvPr/>
        </p:nvPicPr>
        <p:blipFill>
          <a:blip r:embed="rId5" cstate="print"/>
          <a:srcRect r="7390" b="6639"/>
          <a:stretch>
            <a:fillRect/>
          </a:stretch>
        </p:blipFill>
        <p:spPr>
          <a:xfrm>
            <a:off x="539552" y="4022454"/>
            <a:ext cx="3456384" cy="2540445"/>
          </a:xfrm>
          <a:prstGeom prst="rect">
            <a:avLst/>
          </a:prstGeom>
        </p:spPr>
      </p:pic>
      <p:pic>
        <p:nvPicPr>
          <p:cNvPr id="11" name="Рисунок 10" descr="information_items_120022378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39952" y="1772816"/>
            <a:ext cx="4750682" cy="4032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pic>
        <p:nvPicPr>
          <p:cNvPr id="6" name="Рисунок 5" descr="image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912" y="566737"/>
            <a:ext cx="9020175" cy="5724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pic>
        <p:nvPicPr>
          <p:cNvPr id="6" name="Рисунок 5" descr="big_1310555569_gaisser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1500" y="0"/>
            <a:ext cx="83409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pic>
        <p:nvPicPr>
          <p:cNvPr id="6" name="Рисунок 5" descr="the-little-concer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32656"/>
            <a:ext cx="8352928" cy="6195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1877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9552" y="404664"/>
            <a:ext cx="7848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Современный  концерт </a:t>
            </a:r>
            <a:r>
              <a:rPr lang="ru-RU" dirty="0" smtClean="0"/>
              <a:t>-  это  массовое </a:t>
            </a:r>
            <a:r>
              <a:rPr lang="ru-RU" dirty="0"/>
              <a:t>зрелищное музыкальное специальное мероприятие, проходящее в закрытом помещении или на открытом воздухе (площади, стадионы и так далее).</a:t>
            </a:r>
            <a:endParaRPr lang="en-US" dirty="0"/>
          </a:p>
        </p:txBody>
      </p:sp>
      <p:pic>
        <p:nvPicPr>
          <p:cNvPr id="7" name="Рисунок 6" descr="01fb4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788896"/>
            <a:ext cx="4000661" cy="2664440"/>
          </a:xfrm>
          <a:prstGeom prst="rect">
            <a:avLst/>
          </a:prstGeom>
        </p:spPr>
      </p:pic>
      <p:pic>
        <p:nvPicPr>
          <p:cNvPr id="8" name="Рисунок 7" descr="event-image-poster.f9c5a73a-24a5-4a84-9995-a64e16a791a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1340768"/>
            <a:ext cx="3898776" cy="2607848"/>
          </a:xfrm>
          <a:prstGeom prst="rect">
            <a:avLst/>
          </a:prstGeom>
        </p:spPr>
      </p:pic>
      <p:pic>
        <p:nvPicPr>
          <p:cNvPr id="9" name="Рисунок 8" descr="b_4549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24128" y="4437112"/>
            <a:ext cx="2664296" cy="1998222"/>
          </a:xfrm>
          <a:prstGeom prst="rect">
            <a:avLst/>
          </a:prstGeom>
        </p:spPr>
      </p:pic>
      <p:pic>
        <p:nvPicPr>
          <p:cNvPr id="10" name="Рисунок 9" descr="object_43.1304006554.17849 (1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11" y="1387090"/>
            <a:ext cx="3282171" cy="2185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332656"/>
            <a:ext cx="84969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Но не всегда концерт можно провести на свежем воздухе. </a:t>
            </a:r>
          </a:p>
          <a:p>
            <a:pPr algn="ctr"/>
            <a:r>
              <a:rPr lang="ru-RU" sz="2000" b="1" dirty="0" smtClean="0"/>
              <a:t>Или </a:t>
            </a:r>
            <a:r>
              <a:rPr lang="ru-RU" sz="2000" b="1" dirty="0"/>
              <a:t> </a:t>
            </a:r>
            <a:r>
              <a:rPr lang="ru-RU" sz="2000" b="1" dirty="0" smtClean="0"/>
              <a:t>просто в </a:t>
            </a:r>
            <a:r>
              <a:rPr lang="en-US" sz="2000" b="1" dirty="0" smtClean="0"/>
              <a:t> </a:t>
            </a:r>
            <a:r>
              <a:rPr lang="ru-RU" sz="2000" b="1" dirty="0" smtClean="0"/>
              <a:t>этом нет  такой  необходимости.</a:t>
            </a:r>
          </a:p>
          <a:p>
            <a:pPr algn="ctr"/>
            <a:r>
              <a:rPr lang="ru-RU" sz="2000" b="1" dirty="0" smtClean="0"/>
              <a:t>И тогда возникает потребность  в  концертном зале, с особой уютной обстановкой, акустикой, специальной сценой и встроенным инструментом  - органом.</a:t>
            </a:r>
            <a:endParaRPr lang="en-US" sz="2000" b="1" dirty="0"/>
          </a:p>
        </p:txBody>
      </p:sp>
      <p:pic>
        <p:nvPicPr>
          <p:cNvPr id="7" name="Рисунок 6" descr="845fb63fe515d0167e022249e2c0218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988840"/>
            <a:ext cx="2952328" cy="2059069"/>
          </a:xfrm>
          <a:prstGeom prst="rect">
            <a:avLst/>
          </a:prstGeom>
        </p:spPr>
      </p:pic>
      <p:pic>
        <p:nvPicPr>
          <p:cNvPr id="8" name="Рисунок 7" descr="1255676768_img_30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8144" y="1916832"/>
            <a:ext cx="2769189" cy="2061427"/>
          </a:xfrm>
          <a:prstGeom prst="rect">
            <a:avLst/>
          </a:prstGeom>
        </p:spPr>
      </p:pic>
      <p:pic>
        <p:nvPicPr>
          <p:cNvPr id="10" name="Рисунок 9" descr="361_Zal-v-Megar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4293096"/>
            <a:ext cx="2952328" cy="2160240"/>
          </a:xfrm>
          <a:prstGeom prst="rect">
            <a:avLst/>
          </a:prstGeom>
        </p:spPr>
      </p:pic>
      <p:pic>
        <p:nvPicPr>
          <p:cNvPr id="11" name="Рисунок 10" descr="2 (1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68144" y="4221088"/>
            <a:ext cx="2808312" cy="2208245"/>
          </a:xfrm>
          <a:prstGeom prst="rect">
            <a:avLst/>
          </a:prstGeom>
        </p:spPr>
      </p:pic>
      <p:pic>
        <p:nvPicPr>
          <p:cNvPr id="12" name="Рисунок 11" descr="image004.jpg_135015892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35896" y="2132856"/>
            <a:ext cx="1988007" cy="1724596"/>
          </a:xfrm>
          <a:prstGeom prst="rect">
            <a:avLst/>
          </a:prstGeom>
        </p:spPr>
      </p:pic>
      <p:pic>
        <p:nvPicPr>
          <p:cNvPr id="14" name="Рисунок 13" descr="KMD06DisneyConcertHallTour_00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63888" y="4221088"/>
            <a:ext cx="2160240" cy="1944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554</Words>
  <Application>Microsoft Office PowerPoint</Application>
  <PresentationFormat>Экран (4:3)</PresentationFormat>
  <Paragraphs>49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Company>Company, SIA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42</cp:revision>
  <dcterms:created xsi:type="dcterms:W3CDTF">2011-09-03T15:24:14Z</dcterms:created>
  <dcterms:modified xsi:type="dcterms:W3CDTF">2014-11-04T05:57:41Z</dcterms:modified>
</cp:coreProperties>
</file>